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6" r:id="rId6"/>
    <p:sldId id="257" r:id="rId7"/>
    <p:sldId id="258" r:id="rId8"/>
    <p:sldId id="259" r:id="rId9"/>
    <p:sldId id="260" r:id="rId10"/>
    <p:sldId id="272" r:id="rId11"/>
    <p:sldId id="269" r:id="rId12"/>
    <p:sldId id="268" r:id="rId13"/>
    <p:sldId id="267" r:id="rId14"/>
    <p:sldId id="261" r:id="rId15"/>
    <p:sldId id="262" r:id="rId16"/>
    <p:sldId id="263" r:id="rId17"/>
    <p:sldId id="264" r:id="rId18"/>
    <p:sldId id="265" r:id="rId19"/>
    <p:sldId id="270" r:id="rId20"/>
    <p:sldId id="271" r:id="rId21"/>
    <p:sldId id="273" r:id="rId2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48AC9E-2DEE-CAC7-913E-89D96E2C8014}" v="3" dt="2025-05-08T08:55:04.633"/>
    <p1510:client id="{C0EFBF05-38A8-EBD7-1B31-D09C44617580}" v="421" dt="2025-05-08T11:58:12.360"/>
    <p1510:client id="{E8411FDD-6D0A-4C88-A8C9-93C6B2E760F4}" v="84" dt="2025-05-09T08:28:20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openxmlformats.org/officeDocument/2006/relationships/customXml" Target="../customXml/item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712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1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6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8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2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6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2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73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3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6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920104-3C64-D860-48E5-DA830E5287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Ajankohtaista infektiotaudeista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D7F3B10-81C3-4763-4374-DC7A64B7A1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14.5.2025</a:t>
            </a:r>
          </a:p>
          <a:p>
            <a:r>
              <a:rPr lang="fi-FI" dirty="0" err="1"/>
              <a:t>Sis</a:t>
            </a:r>
            <a:r>
              <a:rPr lang="fi-FI" dirty="0"/>
              <a:t> </a:t>
            </a:r>
            <a:r>
              <a:rPr lang="fi-FI" dirty="0" err="1"/>
              <a:t>el</a:t>
            </a:r>
            <a:r>
              <a:rPr lang="fi-FI" dirty="0"/>
              <a:t> ja </a:t>
            </a:r>
            <a:r>
              <a:rPr lang="fi-FI" dirty="0" err="1"/>
              <a:t>inf</a:t>
            </a:r>
            <a:r>
              <a:rPr lang="fi-FI" dirty="0"/>
              <a:t> </a:t>
            </a:r>
            <a:r>
              <a:rPr lang="fi-FI" dirty="0" err="1"/>
              <a:t>eval</a:t>
            </a:r>
            <a:r>
              <a:rPr lang="fi-FI" dirty="0"/>
              <a:t> Samu-Niklas Partanen</a:t>
            </a:r>
          </a:p>
        </p:txBody>
      </p:sp>
    </p:spTree>
    <p:extLst>
      <p:ext uri="{BB962C8B-B14F-4D97-AF65-F5344CB8AC3E}">
        <p14:creationId xmlns:p14="http://schemas.microsoft.com/office/powerpoint/2010/main" val="190724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AFE5CF-D83F-0B17-B103-0B55F8021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Influenssarokotus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7DDD45-92B2-C9C6-8A98-813515837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i-FI" sz="2600" dirty="0">
                <a:solidFill>
                  <a:srgbClr val="000000"/>
                </a:solidFill>
              </a:rPr>
              <a:t>Euroopassa 17 maassa tehtyjen alustavien rokotteen tehotutkimusten perusteella, rokotteen suojateho laboratoriovarmistettua avo- tai sairaalahoitoista tautia vastaan on alentunut influenssa A -viruksilla (32-56%), mutta B-viruksia kohtaan se kohtalaisen hyvä (&gt;58%). </a:t>
            </a:r>
            <a:endParaRPr lang="en-US" sz="2600" dirty="0">
              <a:solidFill>
                <a:srgbClr val="000000"/>
              </a:solidFill>
            </a:endParaRPr>
          </a:p>
          <a:p>
            <a:r>
              <a:rPr lang="fi-FI" sz="2600" dirty="0">
                <a:solidFill>
                  <a:srgbClr val="000000"/>
                </a:solidFill>
              </a:rPr>
              <a:t>Vk 18 influenssarokotuskattavuus Pohjois-Pohjanmaalla 25,3 % koko väestössä</a:t>
            </a:r>
            <a:endParaRPr lang="en-US" sz="2600" dirty="0">
              <a:solidFill>
                <a:srgbClr val="000000"/>
              </a:solidFill>
            </a:endParaRPr>
          </a:p>
          <a:p>
            <a:pPr lvl="1"/>
            <a:r>
              <a:rPr lang="fi-FI" sz="2200" dirty="0">
                <a:solidFill>
                  <a:srgbClr val="000000"/>
                </a:solidFill>
              </a:rPr>
              <a:t>Koko maassa rokotuskattavuus 28,4 %</a:t>
            </a:r>
            <a:endParaRPr lang="en-US" sz="2200" dirty="0">
              <a:solidFill>
                <a:srgbClr val="000000"/>
              </a:solidFill>
            </a:endParaRPr>
          </a:p>
          <a:p>
            <a:r>
              <a:rPr lang="fi-FI" sz="2600" dirty="0">
                <a:solidFill>
                  <a:srgbClr val="000000"/>
                </a:solidFill>
              </a:rPr>
              <a:t>WHO suositteli influenssa A(H3N2) -viruskomponentin päivittämistä ensi kauden rokotteeseen. Suositus perustuu helmikuun alkuun mennessä kertyneeseen tietoon epideemisenä kiertävistä viruksista sekä arvioon siitä, minkä kaltaisia influenssaviruksia ensi syksynä alkavalla epidemiakaudella todennäköisesti kiertää.</a:t>
            </a:r>
          </a:p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7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610CC-60FB-F183-D543-0BD54036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Vatsataudit </a:t>
            </a:r>
            <a:r>
              <a:rPr lang="fi-FI" dirty="0" err="1"/>
              <a:t>Pohteella</a:t>
            </a:r>
            <a:r>
              <a:rPr lang="fi-FI" dirty="0"/>
              <a:t> talvikaudella 2024 – 2025 vk 40-19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FD5182-427A-351D-D300-3684A9F7A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188C61C-495A-AD76-9F6C-F38B301C1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4473"/>
            <a:ext cx="12192000" cy="358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2BEB66-DE09-7E01-8A6C-58A70D17B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u="sng" dirty="0"/>
              <a:t>Norovirus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1371E5-A6D2-AF08-7B98-E60C13CD4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2749BE6-CD63-C2D9-502E-09D8188B6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4924"/>
            <a:ext cx="12192000" cy="358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41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5DC365-0860-B7AD-E4A1-100879F5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u="sng" dirty="0" err="1"/>
              <a:t>Clostridioides</a:t>
            </a:r>
            <a:r>
              <a:rPr lang="fi-FI" u="sng" dirty="0"/>
              <a:t> </a:t>
            </a:r>
            <a:r>
              <a:rPr lang="fi-FI" u="sng" dirty="0" err="1"/>
              <a:t>difficile</a:t>
            </a:r>
            <a:endParaRPr lang="fi-FI" u="sng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17308E-2241-C4FC-8E76-8AEEAFAF6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444637-B65D-91B0-9557-FDDDE9C6C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7379"/>
            <a:ext cx="12192000" cy="36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12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310D78-90A0-3A1C-24EF-1006FC34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TBE (</a:t>
            </a:r>
            <a:r>
              <a:rPr lang="fi-FI" dirty="0" err="1"/>
              <a:t>tick-borne</a:t>
            </a:r>
            <a:r>
              <a:rPr lang="fi-FI" dirty="0"/>
              <a:t> </a:t>
            </a:r>
            <a:r>
              <a:rPr lang="fi-FI" dirty="0" err="1"/>
              <a:t>encephalitis</a:t>
            </a:r>
            <a:r>
              <a:rPr lang="fi-FI" dirty="0"/>
              <a:t>),</a:t>
            </a:r>
            <a:br>
              <a:rPr lang="fi-FI" dirty="0"/>
            </a:br>
            <a:r>
              <a:rPr lang="fi-FI" dirty="0"/>
              <a:t>puutiaisaivokuume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D187E5-91AA-9868-DC08-6382CE82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8112EC3-C6F2-DC2E-FB87-48857FF76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638300"/>
            <a:ext cx="10534650" cy="3581400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C3CA179C-8E54-A30C-8F63-A79CBF729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437" y="5556034"/>
            <a:ext cx="5953125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31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39C138-8EC0-0142-3194-3F8D0E207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TBE </a:t>
            </a:r>
            <a:r>
              <a:rPr lang="fi-FI" dirty="0" err="1"/>
              <a:t>Pohteen</a:t>
            </a:r>
            <a:r>
              <a:rPr lang="fi-FI" dirty="0"/>
              <a:t> alueella</a:t>
            </a:r>
            <a:endParaRPr lang="en-US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60AB7CED-2629-9762-A3D8-55D6374D7A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2495" y="2478088"/>
            <a:ext cx="9154973" cy="3694112"/>
          </a:xfrm>
        </p:spPr>
      </p:pic>
      <p:pic>
        <p:nvPicPr>
          <p:cNvPr id="5" name="Kuva 8">
            <a:extLst>
              <a:ext uri="{FF2B5EF4-FFF2-40B4-BE49-F238E27FC236}">
                <a16:creationId xmlns:a16="http://schemas.microsoft.com/office/drawing/2014/main" id="{FC236705-F10F-DBDB-7EA2-A5B5F6D7F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437" y="5964248"/>
            <a:ext cx="5953125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73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C90EC-E7B4-D81F-3C66-D09BD7CB1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 anchor="ctr">
            <a:normAutofit/>
          </a:bodyPr>
          <a:lstStyle/>
          <a:p>
            <a:r>
              <a:rPr lang="en-US" dirty="0"/>
              <a:t>TBE-</a:t>
            </a:r>
            <a:r>
              <a:rPr lang="en-US" dirty="0" err="1"/>
              <a:t>rokotus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AA21E-548C-C172-F372-0BF980CFC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500" err="1"/>
              <a:t>Pohteen</a:t>
            </a:r>
            <a:r>
              <a:rPr lang="en-US" sz="1500"/>
              <a:t> </a:t>
            </a:r>
            <a:r>
              <a:rPr lang="en-US" sz="1500" err="1"/>
              <a:t>alueella</a:t>
            </a:r>
            <a:r>
              <a:rPr lang="en-US" sz="1500"/>
              <a:t> </a:t>
            </a:r>
            <a:r>
              <a:rPr lang="en-US" sz="1500" err="1"/>
              <a:t>kansallisessa</a:t>
            </a:r>
            <a:r>
              <a:rPr lang="en-US" sz="1500"/>
              <a:t> </a:t>
            </a:r>
            <a:r>
              <a:rPr lang="en-US" sz="1500" err="1"/>
              <a:t>rokotusohjelmassa</a:t>
            </a:r>
            <a:r>
              <a:rPr lang="en-US" sz="1500"/>
              <a:t> TBE-</a:t>
            </a:r>
            <a:r>
              <a:rPr lang="en-US" sz="1500" err="1"/>
              <a:t>rokotteen</a:t>
            </a:r>
            <a:r>
              <a:rPr lang="en-US" sz="1500"/>
              <a:t> </a:t>
            </a:r>
            <a:r>
              <a:rPr lang="en-US" sz="1500" err="1"/>
              <a:t>saavat</a:t>
            </a:r>
            <a:r>
              <a:rPr lang="en-US" sz="1500"/>
              <a:t> </a:t>
            </a:r>
            <a:r>
              <a:rPr lang="en-US" sz="1500" err="1"/>
              <a:t>maksutta</a:t>
            </a:r>
            <a:r>
              <a:rPr lang="en-US" sz="1500"/>
              <a:t> 3 </a:t>
            </a:r>
            <a:r>
              <a:rPr lang="en-US" sz="1500" err="1"/>
              <a:t>vuotta</a:t>
            </a:r>
            <a:r>
              <a:rPr lang="en-US" sz="1500"/>
              <a:t> </a:t>
            </a:r>
            <a:r>
              <a:rPr lang="en-US" sz="1500" err="1"/>
              <a:t>täyttäneet</a:t>
            </a:r>
            <a:r>
              <a:rPr lang="en-US" sz="1500"/>
              <a:t> ja </a:t>
            </a:r>
            <a:r>
              <a:rPr lang="en-US" sz="1500" err="1"/>
              <a:t>sitä</a:t>
            </a:r>
            <a:r>
              <a:rPr lang="en-US" sz="1500"/>
              <a:t> </a:t>
            </a:r>
            <a:r>
              <a:rPr lang="en-US" sz="1500" err="1"/>
              <a:t>vanhemmat</a:t>
            </a:r>
            <a:r>
              <a:rPr lang="en-US" sz="1500"/>
              <a:t> </a:t>
            </a:r>
            <a:r>
              <a:rPr lang="en-US" sz="1500" err="1"/>
              <a:t>henkilöt</a:t>
            </a:r>
            <a:r>
              <a:rPr lang="en-US" sz="1500"/>
              <a:t>, </a:t>
            </a:r>
            <a:r>
              <a:rPr lang="en-US" sz="1500" err="1"/>
              <a:t>joilla</a:t>
            </a:r>
            <a:r>
              <a:rPr lang="en-US" sz="1500"/>
              <a:t> on </a:t>
            </a:r>
            <a:r>
              <a:rPr lang="en-US" sz="1500" err="1"/>
              <a:t>kotikunta</a:t>
            </a:r>
            <a:r>
              <a:rPr lang="en-US" sz="1500"/>
              <a:t> </a:t>
            </a:r>
            <a:r>
              <a:rPr lang="en-US" sz="1500" err="1"/>
              <a:t>Suomessa</a:t>
            </a:r>
            <a:r>
              <a:rPr lang="en-US" sz="1500"/>
              <a:t> ja </a:t>
            </a:r>
            <a:r>
              <a:rPr lang="en-US" sz="1500" err="1"/>
              <a:t>jotka</a:t>
            </a:r>
            <a:r>
              <a:rPr lang="en-US" sz="1500"/>
              <a:t> </a:t>
            </a:r>
            <a:r>
              <a:rPr lang="en-US" sz="1500" err="1"/>
              <a:t>asuvat</a:t>
            </a:r>
            <a:r>
              <a:rPr lang="en-US" sz="1500"/>
              <a:t> </a:t>
            </a:r>
            <a:r>
              <a:rPr lang="en-US" sz="1500" err="1"/>
              <a:t>vakinaisesti</a:t>
            </a:r>
            <a:r>
              <a:rPr lang="en-US" sz="1500"/>
              <a:t>:</a:t>
            </a:r>
          </a:p>
          <a:p>
            <a:pPr lvl="1">
              <a:lnSpc>
                <a:spcPct val="100000"/>
              </a:lnSpc>
              <a:buFont typeface="Courier New,monospace" panose="020B0604020202020204" pitchFamily="34" charset="0"/>
              <a:buChar char="o"/>
            </a:pPr>
            <a:r>
              <a:rPr lang="en-US" sz="1500"/>
              <a:t> </a:t>
            </a:r>
            <a:r>
              <a:rPr lang="en-US" sz="1500" err="1"/>
              <a:t>Raahen</a:t>
            </a:r>
            <a:r>
              <a:rPr lang="en-US" sz="1500"/>
              <a:t> </a:t>
            </a:r>
            <a:r>
              <a:rPr lang="en-US" sz="1500" err="1"/>
              <a:t>edustalla</a:t>
            </a:r>
            <a:r>
              <a:rPr lang="en-US" sz="1500"/>
              <a:t> </a:t>
            </a:r>
            <a:r>
              <a:rPr lang="en-US" sz="1500" err="1"/>
              <a:t>Preiskarin</a:t>
            </a:r>
            <a:r>
              <a:rPr lang="en-US" sz="1500"/>
              <a:t> </a:t>
            </a:r>
            <a:r>
              <a:rPr lang="en-US" sz="1500" err="1"/>
              <a:t>saaressa</a:t>
            </a:r>
          </a:p>
          <a:p>
            <a:pPr lvl="1">
              <a:lnSpc>
                <a:spcPct val="100000"/>
              </a:lnSpc>
              <a:buFont typeface="Courier New,monospace" panose="020B0604020202020204" pitchFamily="34" charset="0"/>
              <a:buChar char="o"/>
            </a:pPr>
            <a:r>
              <a:rPr lang="en-US" sz="1500"/>
              <a:t> </a:t>
            </a:r>
            <a:r>
              <a:rPr lang="en-US" sz="1500" err="1"/>
              <a:t>Hailuodossa</a:t>
            </a:r>
          </a:p>
          <a:p>
            <a:pPr>
              <a:lnSpc>
                <a:spcPct val="100000"/>
              </a:lnSpc>
              <a:buFont typeface="Courier New,monospace" panose="020B0604020202020204" pitchFamily="34" charset="0"/>
              <a:buChar char="o"/>
            </a:pPr>
            <a:r>
              <a:rPr lang="en-US" sz="1500" err="1"/>
              <a:t>Maksuttoman</a:t>
            </a:r>
            <a:r>
              <a:rPr lang="en-US" sz="1500"/>
              <a:t> </a:t>
            </a:r>
            <a:r>
              <a:rPr lang="en-US" sz="1500" err="1"/>
              <a:t>rokotuksen</a:t>
            </a:r>
            <a:r>
              <a:rPr lang="en-US" sz="1500"/>
              <a:t> </a:t>
            </a:r>
            <a:r>
              <a:rPr lang="en-US" sz="1500" err="1"/>
              <a:t>saavat</a:t>
            </a:r>
            <a:r>
              <a:rPr lang="en-US" sz="1500"/>
              <a:t> </a:t>
            </a:r>
            <a:r>
              <a:rPr lang="en-US" sz="1500" err="1"/>
              <a:t>myös</a:t>
            </a:r>
            <a:r>
              <a:rPr lang="en-US" sz="1500"/>
              <a:t> </a:t>
            </a:r>
            <a:r>
              <a:rPr lang="en-US" sz="1500" err="1"/>
              <a:t>henkilöt</a:t>
            </a:r>
            <a:r>
              <a:rPr lang="en-US" sz="1500"/>
              <a:t>, </a:t>
            </a:r>
            <a:r>
              <a:rPr lang="en-US" sz="1500" err="1"/>
              <a:t>jotka</a:t>
            </a:r>
            <a:r>
              <a:rPr lang="en-US" sz="1500"/>
              <a:t> </a:t>
            </a:r>
            <a:r>
              <a:rPr lang="en-US" sz="1500" err="1"/>
              <a:t>asuvat</a:t>
            </a:r>
            <a:r>
              <a:rPr lang="en-US" sz="1500"/>
              <a:t> </a:t>
            </a:r>
            <a:r>
              <a:rPr lang="en-US" sz="1500" err="1"/>
              <a:t>pitkäaikaisesti</a:t>
            </a:r>
            <a:r>
              <a:rPr lang="en-US" sz="1500"/>
              <a:t> loma-</a:t>
            </a:r>
            <a:r>
              <a:rPr lang="en-US" sz="1500" err="1"/>
              <a:t>asunnossa</a:t>
            </a:r>
            <a:r>
              <a:rPr lang="en-US" sz="1500"/>
              <a:t> </a:t>
            </a:r>
            <a:r>
              <a:rPr lang="en-US" sz="1500" err="1"/>
              <a:t>näillä</a:t>
            </a:r>
            <a:r>
              <a:rPr lang="en-US" sz="1500"/>
              <a:t> </a:t>
            </a:r>
            <a:r>
              <a:rPr lang="en-US" sz="1500" err="1"/>
              <a:t>riskialueilla</a:t>
            </a:r>
            <a:r>
              <a:rPr lang="en-US" sz="1500"/>
              <a:t>. </a:t>
            </a:r>
          </a:p>
          <a:p>
            <a:pPr>
              <a:lnSpc>
                <a:spcPct val="100000"/>
              </a:lnSpc>
              <a:buFont typeface="Courier New,monospace" panose="020B0604020202020204" pitchFamily="34" charset="0"/>
              <a:buChar char="o"/>
            </a:pPr>
            <a:r>
              <a:rPr lang="en-US" sz="1500" dirty="0" err="1"/>
              <a:t>Omakustanteisena</a:t>
            </a:r>
            <a:r>
              <a:rPr lang="en-US" sz="1500" dirty="0"/>
              <a:t> </a:t>
            </a:r>
            <a:r>
              <a:rPr lang="en-US" sz="1500" dirty="0" err="1"/>
              <a:t>Pohjois-Pohjanmaan</a:t>
            </a:r>
            <a:r>
              <a:rPr lang="en-US" sz="1500" dirty="0"/>
              <a:t> </a:t>
            </a:r>
            <a:r>
              <a:rPr lang="en-US" sz="1500" dirty="0" err="1"/>
              <a:t>hyvinvointialue</a:t>
            </a:r>
            <a:r>
              <a:rPr lang="en-US" sz="1500" dirty="0"/>
              <a:t> </a:t>
            </a:r>
            <a:r>
              <a:rPr lang="en-US" sz="1500" dirty="0" err="1"/>
              <a:t>Pohde</a:t>
            </a:r>
            <a:r>
              <a:rPr lang="en-US" sz="1500" dirty="0"/>
              <a:t> </a:t>
            </a:r>
            <a:r>
              <a:rPr lang="en-US" sz="1500" dirty="0" err="1"/>
              <a:t>suosittelee</a:t>
            </a:r>
            <a:r>
              <a:rPr lang="en-US" sz="1500" dirty="0"/>
              <a:t> </a:t>
            </a:r>
            <a:r>
              <a:rPr lang="en-US" sz="1500" dirty="0" err="1"/>
              <a:t>rokotuksia</a:t>
            </a:r>
            <a:r>
              <a:rPr lang="en-US" sz="1500" dirty="0"/>
              <a:t> </a:t>
            </a:r>
            <a:r>
              <a:rPr lang="en-US" sz="1500" dirty="0" err="1"/>
              <a:t>kaikille</a:t>
            </a:r>
            <a:r>
              <a:rPr lang="en-US" sz="1500" dirty="0"/>
              <a:t> </a:t>
            </a:r>
            <a:r>
              <a:rPr lang="en-US" sz="1500" dirty="0" err="1"/>
              <a:t>Pohjois-Pohjanmaan</a:t>
            </a:r>
            <a:r>
              <a:rPr lang="en-US" sz="1500" dirty="0"/>
              <a:t> </a:t>
            </a:r>
            <a:r>
              <a:rPr lang="en-US" sz="1500" dirty="0" err="1"/>
              <a:t>rannikkokunnissa</a:t>
            </a:r>
            <a:r>
              <a:rPr lang="en-US" sz="1500" dirty="0"/>
              <a:t> </a:t>
            </a:r>
            <a:r>
              <a:rPr lang="en-US" sz="1500" dirty="0" err="1"/>
              <a:t>asuville</a:t>
            </a:r>
            <a:r>
              <a:rPr lang="en-US" sz="1500" dirty="0"/>
              <a:t> </a:t>
            </a:r>
            <a:r>
              <a:rPr lang="en-US" sz="1500" dirty="0" err="1"/>
              <a:t>henkilöille</a:t>
            </a:r>
            <a:r>
              <a:rPr lang="en-US" sz="1500" dirty="0"/>
              <a:t>, </a:t>
            </a:r>
            <a:r>
              <a:rPr lang="en-US" sz="1500" dirty="0" err="1"/>
              <a:t>jotka</a:t>
            </a:r>
            <a:r>
              <a:rPr lang="en-US" sz="1500" dirty="0"/>
              <a:t> </a:t>
            </a:r>
            <a:r>
              <a:rPr lang="en-US" sz="1500" dirty="0" err="1"/>
              <a:t>liikkuvat</a:t>
            </a:r>
            <a:r>
              <a:rPr lang="en-US" sz="1500" dirty="0"/>
              <a:t> </a:t>
            </a:r>
            <a:r>
              <a:rPr lang="en-US" sz="1500" dirty="0" err="1"/>
              <a:t>luonnossa</a:t>
            </a:r>
            <a:r>
              <a:rPr lang="en-US" sz="1500" dirty="0"/>
              <a:t>.</a:t>
            </a:r>
          </a:p>
        </p:txBody>
      </p:sp>
      <p:pic>
        <p:nvPicPr>
          <p:cNvPr id="5" name="Picture 4" descr="Puutiainen &amp; Taigapunkki.">
            <a:extLst>
              <a:ext uri="{FF2B5EF4-FFF2-40B4-BE49-F238E27FC236}">
                <a16:creationId xmlns:a16="http://schemas.microsoft.com/office/drawing/2014/main" id="{E6CD5EDC-4992-8E34-401E-F28C11C40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936" y="2936367"/>
            <a:ext cx="4937760" cy="2777489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10EA856D-B5A0-01EA-5854-3B671E0D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5A55956-FFE7-4B85-9AEE-9CA082B9F8AA}" type="datetime1">
              <a:rPr lang="fi-FI"/>
              <a:pPr>
                <a:spcAft>
                  <a:spcPts val="600"/>
                </a:spcAft>
              </a:pPr>
              <a:t>15.5.2025</a:t>
            </a:fld>
            <a:endParaRPr 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2D37987E-70F7-B43A-9032-F5F6810B3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2210" y="5812064"/>
            <a:ext cx="4114800" cy="365125"/>
          </a:xfrm>
        </p:spPr>
        <p:txBody>
          <a:bodyPr/>
          <a:lstStyle/>
          <a:p>
            <a:r>
              <a:rPr lang="en-US" dirty="0"/>
              <a:t>Kuva: Rokotesuoja.fi </a:t>
            </a:r>
            <a:r>
              <a:rPr lang="en-US" dirty="0">
                <a:solidFill>
                  <a:srgbClr val="898989"/>
                </a:solidFill>
                <a:ea typeface="+mn-lt"/>
                <a:cs typeface="+mn-lt"/>
              </a:rPr>
              <a:t>© PFIZER OY 2007–2019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05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8C32C-2B82-3C1A-756B-8359BDA3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TBE-rokotus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2566D-18ED-7DEA-E2C3-A1321A066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/>
              <a:t>Perusrokotussarjaan kuuluu kaikille kolme rokotusta. Toinen annos annetaan 1–3 kuukautta ensimmäisen jälkeen. Kolmas annos annetaan 9–12 kuukauden kuluttua toisesta annoksesta.</a:t>
            </a:r>
          </a:p>
          <a:p>
            <a:r>
              <a:rPr lang="en-US" sz="2200"/>
              <a:t>Ensimmäinen tehosteannos annetaan 3 vuoden päästä ja sitä seuraava tehosteannos annetaan rokotettavan iän perusteella.</a:t>
            </a:r>
          </a:p>
          <a:p>
            <a:r>
              <a:rPr lang="en-US" sz="2200"/>
              <a:t>Rokote antaa suojan vain TBE:lle. Ei anna suojaa muille puutiaisen levittämille taudeille kuten borrelioosille.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5D141E-E7D5-ED3E-3862-4701EAB146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7846"/>
          <a:stretch/>
        </p:blipFill>
        <p:spPr>
          <a:xfrm>
            <a:off x="7665762" y="2074184"/>
            <a:ext cx="3218649" cy="34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800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6A6EB-FC7C-4EC7-C954-0C4890EF3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Lähteet: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9261F6-BCC9-1DFC-56AB-2C713DBE7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Terveyden ja hyvinvoinnin laitos thl.fi</a:t>
            </a:r>
          </a:p>
          <a:p>
            <a:r>
              <a:rPr lang="fi-FI" dirty="0"/>
              <a:t>Terveysportti © Kustannus Oy Duodecim</a:t>
            </a:r>
          </a:p>
          <a:p>
            <a:r>
              <a:rPr lang="fi-FI" dirty="0"/>
              <a:t>Pohjois-Pohjanmaan hyvinvointialue </a:t>
            </a:r>
            <a:r>
              <a:rPr lang="fi-FI" dirty="0" err="1"/>
              <a:t>Pohde</a:t>
            </a:r>
            <a:r>
              <a:rPr lang="fi-FI" dirty="0"/>
              <a:t>, </a:t>
            </a:r>
            <a:r>
              <a:rPr lang="fi-FI" dirty="0" err="1"/>
              <a:t>Istekki</a:t>
            </a:r>
            <a:r>
              <a:rPr lang="fi-FI" dirty="0"/>
              <a:t> OY raportointi (Väestön epidemiatilanne)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A80F858-C941-B3FC-3434-50F0FA7AC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3668-8DDE-4049-A6BE-49B292D1E2E2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8CB225-AD2D-B90B-F95C-A0EB8731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12B45C-FE5D-C509-DCFA-560FBCEB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4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B66858-EECA-D0B4-D533-FC9EC15B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Hengitystievirukset </a:t>
            </a:r>
            <a:r>
              <a:rPr lang="fi-FI" dirty="0" err="1"/>
              <a:t>Pohteella</a:t>
            </a:r>
            <a:r>
              <a:rPr lang="fi-FI" dirty="0"/>
              <a:t> talvikaudella 2024 – 2025 vk 40-19</a:t>
            </a:r>
            <a:endParaRPr lang="en-US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CB817A5F-76D5-1583-3A0F-92C1C5A0E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439" y="2016808"/>
            <a:ext cx="12005906" cy="353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2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06DCF1-45F2-D494-2648-F3166F77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u="sng" dirty="0"/>
              <a:t>Influenssa A</a:t>
            </a:r>
            <a:endParaRPr lang="en-US" u="sng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5426A0-47FA-EAB5-8ED1-77A7F8768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B3EC93A-CEE5-AF01-2851-87BF107C0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4091"/>
            <a:ext cx="12192000" cy="350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1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F796EF-B7EE-7585-E10A-732FB8BD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u="sng" dirty="0"/>
              <a:t>Influenssa B</a:t>
            </a:r>
            <a:endParaRPr lang="en-US" u="sng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567ACF-FB28-3CAC-92FB-C61AE9919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D0B152D4-C175-8D2A-94E8-8AFA2B50C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9814"/>
            <a:ext cx="12192000" cy="353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0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58C4EA-BFEC-C5A1-34B5-F4A3FDBE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u="sng" dirty="0"/>
              <a:t>RSV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AF9F66-5E72-3119-056E-F0892BEE4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B9BAE15-CAAD-0F0E-2BE3-2C7F5932F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3660"/>
            <a:ext cx="12192000" cy="353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4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F2B4EE-A7CE-B2A8-0553-B913EEE7E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u="sng" dirty="0"/>
              <a:t>COVID19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342442-EB88-D088-D680-564601C42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5FC0725-3DA6-949A-6FCE-C08E41486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2122"/>
            <a:ext cx="12192000" cy="355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88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8B35-A7F7-7FEC-4AE9-91DEA573C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dirty="0"/>
              <a:t>Hengitystievirukset </a:t>
            </a:r>
            <a:r>
              <a:rPr lang="fi-FI" dirty="0" err="1"/>
              <a:t>Pohteella</a:t>
            </a:r>
            <a:r>
              <a:rPr lang="fi-FI" dirty="0"/>
              <a:t> talvikaudella 2023 – 2024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4DF59F5-BC73-172E-183D-D1D01FFE0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1" y="2317255"/>
            <a:ext cx="11769523" cy="3445243"/>
          </a:xfrm>
        </p:spPr>
      </p:pic>
    </p:spTree>
    <p:extLst>
      <p:ext uri="{BB962C8B-B14F-4D97-AF65-F5344CB8AC3E}">
        <p14:creationId xmlns:p14="http://schemas.microsoft.com/office/powerpoint/2010/main" val="2326672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7E8888-EBFA-66CF-84E6-9AE6C2B84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Tietoa influenssasta</a:t>
            </a:r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B43993-95F7-A3F4-F21E-971BDB82F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fi-FI" dirty="0"/>
              <a:t>Influenssa on influenssavirusten aiheuttama äkillinen ylempien hengitysteiden tulehdus. Influenssaepidemioita esiintyy joka talvi.</a:t>
            </a:r>
            <a:endParaRPr lang="en-US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i-FI" dirty="0"/>
              <a:t>Influenssa A -tyyppi jakautuu useaan alatyyppiin. Näistä influenssaepidemioita aiheuttavat influenssa A(H1N1) ja A(H3N2) -alatyypin virukset. Influenssa A(H1N1) on vuoden 2009–2010 pandemian jälkeläinen, ns. "sikainfluenssa" , joka on muuttunut normaaliksi kausi-influenssaksi. </a:t>
            </a:r>
            <a:endParaRPr lang="en-US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i-FI" dirty="0"/>
              <a:t>Influenssa B -epidemiat ovat keskimäärin lievempiä kuin A-tyypin aiheuttamat. Ne ajoittuvat usein lähemmäs kevättä kuin talvea. Influenssa B -virukset jakautuvat kahteen eri kehityslinjaan, Victoria ja </a:t>
            </a:r>
            <a:r>
              <a:rPr lang="fi-FI" dirty="0" err="1"/>
              <a:t>Yamagata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0112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B6AEFE-2848-A45D-6149-EA6A6CA8F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905" y="548640"/>
            <a:ext cx="10009791" cy="813421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Viikoittaiset influenssakäynnit terveyskeskuksissa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D48E3F-2003-D365-2827-95D227CDA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26" name="Picture 2" descr="Viikoittaiset influenssakäynnit terveyskeskuksissa">
            <a:extLst>
              <a:ext uri="{FF2B5EF4-FFF2-40B4-BE49-F238E27FC236}">
                <a16:creationId xmlns:a16="http://schemas.microsoft.com/office/drawing/2014/main" id="{B063820C-9BE9-683F-A59D-4D062F479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707" y="1286657"/>
            <a:ext cx="6678996" cy="539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42135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13000959c0f6843a30fd9fccf4aad81d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25e210337e4485dc95c5e8087b813b2b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Language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Finnish (Finland)</Language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Dokumentin_x0020_sisällöstä_x0020_vastaava_x0028_t_x0029__x0020__x002f__x0020_asiantuntija_x0028_t_x0029_ xmlns="0af04246-5dcb-4e38-b8a1-4adaeb368127">
      <UserInfo>
        <DisplayName>i:0#.w|oysnet\partansa</DisplayName>
        <AccountId>2416</AccountId>
        <AccountType/>
      </UserInfo>
      <UserInfo>
        <DisplayName>i:0#.w|oysnet\holappjj</DisplayName>
        <AccountId>1652</AccountId>
        <AccountType/>
      </UserInfo>
    </Dokumentin_x0020_sisällöstä_x0020_vastaava_x0028_t_x0029__x0020__x002f__x0020_asiantuntija_x0028_t_x0029_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Koulutuksen_x0020_ajankohta xmlns="0af04246-5dcb-4e38-b8a1-4adaeb368127">2025-05-13T21:00:00+00:00</Koulutuksen_x0020_ajankohta>
    <p29133bec810493ea0a0db9a40008070 xmlns="d3e50268-7799-48af-83c3-9a9b063078bc">
      <Terms xmlns="http://schemas.microsoft.com/office/infopath/2007/PartnerControls"/>
    </p29133bec810493ea0a0db9a40008070>
    <Julkaise_x0020_intranetissa xmlns="d3e50268-7799-48af-83c3-9a9b063078bc">true</Julkaise_x0020_intranetissa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Potilaan hoitoon osallistuva henkilöstö</TermName>
          <TermId xmlns="http://schemas.microsoft.com/office/infopath/2007/PartnerControls">21074a2b-1b44-417e-9c72-4d731d4c7a78</TermId>
        </TermInfo>
      </Terms>
    </cd9fa66b05f24776892a63c6fb772e2f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Pohde</TermName>
          <TermId xmlns="http://schemas.microsoft.com/office/infopath/2007/PartnerControls">3bd1eb7d-6289-427a-a46c-d4e835e69ad1</TermId>
        </TermInfo>
      </Terms>
    </bad6acabb1c24909a1a688c49f883f4d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Dokumjentin_x0020_hyväksyjä xmlns="0af04246-5dcb-4e38-b8a1-4adaeb368127">
      <UserInfo>
        <DisplayName>i:0#.w|oysnet\puhtote</DisplayName>
        <AccountId>249</AccountId>
        <AccountType/>
      </UserInfo>
    </Dokumjentin_x0020_hyväksyjä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Viittaus_x0020_aiempaan_x0020_dokumentaatioon xmlns="d3e50268-7799-48af-83c3-9a9b063078bc">
      <Url xsi:nil="true"/>
      <Description xsi:nil="true"/>
    </Viittaus_x0020_aiempaan_x0020_dokumentaatioon>
    <Julkisuus xmlns="d3e50268-7799-48af-83c3-9a9b063078bc">Julkinen</Julkisuus>
    <DokumenttienJarjestysnro xmlns="d3e50268-7799-48af-83c3-9a9b063078bc" xsi:nil="true"/>
    <Julkaise_x0020_internetissä xmlns="d3e50268-7799-48af-83c3-9a9b063078bc">true</Julkaise_x0020_internetissä>
    <dcbfe2a265e14726b4e3bf442009874f xmlns="d3e50268-7799-48af-83c3-9a9b063078bc">
      <Terms xmlns="http://schemas.microsoft.com/office/infopath/2007/PartnerControls"/>
    </dcbfe2a265e14726b4e3bf442009874f>
    <TaxCatchAll xmlns="d3e50268-7799-48af-83c3-9a9b063078bc">
      <Value>168</Value>
      <Value>166</Value>
      <Value>165</Value>
      <Value>10</Value>
      <Value>42</Value>
      <Value>3</Value>
      <Value>2688</Value>
    </TaxCatchAll>
    <_dlc_DocId xmlns="d3e50268-7799-48af-83c3-9a9b063078bc">MUAVRSSTWASF-92438712-475</_dlc_DocId>
    <_dlc_DocIdUrl xmlns="d3e50268-7799-48af-83c3-9a9b063078bc">
      <Url>https://internet.oysnet.ppshp.fi/dokumentit/_layouts/15/DocIdRedir.aspx?ID=MUAVRSSTWASF-92438712-475</Url>
      <Description>MUAVRSSTWASF-92438712-475</Description>
    </_dlc_DocIdUrl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22ACCA1-F21D-4C67-A3EA-7FC7FB9B40F9}"/>
</file>

<file path=customXml/itemProps2.xml><?xml version="1.0" encoding="utf-8"?>
<ds:datastoreItem xmlns:ds="http://schemas.openxmlformats.org/officeDocument/2006/customXml" ds:itemID="{77FE9588-6785-4F4E-96F9-FC5FF797ADE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5e5d096f-d915-4e9b-8cdb-f9081c03a75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C608303-0192-4287-95FA-B0361FE7CAE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F310EED-3F6A-44D6-83B0-34F29A2A4857}"/>
</file>

<file path=customXml/itemProps5.xml><?xml version="1.0" encoding="utf-8"?>
<ds:datastoreItem xmlns:ds="http://schemas.openxmlformats.org/officeDocument/2006/customXml" ds:itemID="{9926B718-B19D-4D73-B5D0-E10D85A634D5}"/>
</file>

<file path=docMetadata/LabelInfo.xml><?xml version="1.0" encoding="utf-8"?>
<clbl:labelList xmlns:clbl="http://schemas.microsoft.com/office/2020/mipLabelMetadata">
  <clbl:label id="{9837ed87-b378-4f49-a0d1-fb48e67da013}" enabled="0" method="" siteId="{9837ed87-b378-4f49-a0d1-fb48e67da01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393</Words>
  <Application>Microsoft Office PowerPoint</Application>
  <PresentationFormat>Laajakuva</PresentationFormat>
  <Paragraphs>42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Avenir Next LT Pro</vt:lpstr>
      <vt:lpstr>Courier New,monospace</vt:lpstr>
      <vt:lpstr>AccentBoxVTI</vt:lpstr>
      <vt:lpstr>Ajankohtaista infektiotaudeista</vt:lpstr>
      <vt:lpstr>Hengitystievirukset Pohteella talvikaudella 2024 – 2025 vk 40-19</vt:lpstr>
      <vt:lpstr>Influenssa A</vt:lpstr>
      <vt:lpstr>Influenssa B</vt:lpstr>
      <vt:lpstr>RSV</vt:lpstr>
      <vt:lpstr>COVID19</vt:lpstr>
      <vt:lpstr>Hengitystievirukset Pohteella talvikaudella 2023 – 2024</vt:lpstr>
      <vt:lpstr>Tietoa influenssasta</vt:lpstr>
      <vt:lpstr>Viikoittaiset influenssakäynnit terveyskeskuksissa </vt:lpstr>
      <vt:lpstr>Influenssarokotus</vt:lpstr>
      <vt:lpstr>Vatsataudit Pohteella talvikaudella 2024 – 2025 vk 40-19</vt:lpstr>
      <vt:lpstr>Norovirus</vt:lpstr>
      <vt:lpstr>Clostridioides difficile</vt:lpstr>
      <vt:lpstr>TBE (tick-borne encephalitis), puutiaisaivokuume</vt:lpstr>
      <vt:lpstr>TBE Pohteen alueella</vt:lpstr>
      <vt:lpstr>TBE-rokotus</vt:lpstr>
      <vt:lpstr>TBE-rokotus</vt:lpstr>
      <vt:lpstr>Lähteet: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 infektiotaudeista 14.5.2025</dc:title>
  <dc:creator>Partanen Samu</dc:creator>
  <cp:keywords/>
  <cp:lastModifiedBy>Holappa Jatta</cp:lastModifiedBy>
  <cp:revision>179</cp:revision>
  <dcterms:created xsi:type="dcterms:W3CDTF">2025-05-06T06:53:05Z</dcterms:created>
  <dcterms:modified xsi:type="dcterms:W3CDTF">2025-05-15T09:14:22Z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0x010100E993358E494F344F8D6048E76D09AF020A007628AA875F93584E8BFB272C4723E035</vt:lpwstr>
  </property>
  <property fmtid="{D5CDD505-2E9C-101B-9397-08002B2CF9AE}" pid="3" name="_dlc_DocIdItemGuid">
    <vt:lpwstr>5129d9f0-f726-4b89-9e01-24ee8421578c</vt:lpwstr>
  </property>
  <property fmtid="{D5CDD505-2E9C-101B-9397-08002B2CF9AE}" pid="4" name="TaxKeyword">
    <vt:lpwstr/>
  </property>
  <property fmtid="{D5CDD505-2E9C-101B-9397-08002B2CF9AE}" pid="5" name="Kohde- / työntekijäryhmä">
    <vt:lpwstr>42;#Potilaan hoitoon osallistuva henkilöstö|21074a2b-1b44-417e-9c72-4d731d4c7a78</vt:lpwstr>
  </property>
  <property fmtid="{D5CDD505-2E9C-101B-9397-08002B2CF9AE}" pid="6" name="MEO">
    <vt:lpwstr/>
  </property>
  <property fmtid="{D5CDD505-2E9C-101B-9397-08002B2CF9AE}" pid="7" name="Koulutusmateriaali (sisältötyypin metatieto)">
    <vt:lpwstr>165;#Koulutuksen aineisto|2a72a094-566d-460a-879e-2a18b80594d3</vt:lpwstr>
  </property>
  <property fmtid="{D5CDD505-2E9C-101B-9397-08002B2CF9AE}" pid="8" name="Kohdeorganisaatio">
    <vt:lpwstr>2688;#Pohde|3bd1eb7d-6289-427a-a46c-d4e835e69ad1</vt:lpwstr>
  </property>
  <property fmtid="{D5CDD505-2E9C-101B-9397-08002B2CF9AE}" pid="9" name="Organisaatiotiedon tarkennus toiminnan mukaan">
    <vt:lpwstr>168;#Infektioiden torjunta|d1bdb641-a1c1-4abf-b66a-298a776eaddb</vt:lpwstr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Kriisiviestintä">
    <vt:lpwstr/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5" name="TaxKeywordTaxHTField">
    <vt:lpwstr/>
  </property>
  <property fmtid="{D5CDD505-2E9C-101B-9397-08002B2CF9AE}" pid="16" name="Order">
    <vt:r8>275200</vt:r8>
  </property>
  <property fmtid="{D5CDD505-2E9C-101B-9397-08002B2CF9AE}" pid="17" name="SharedWithUsers">
    <vt:lpwstr/>
  </property>
</Properties>
</file>